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96" r:id="rId8"/>
    <p:sldId id="275" r:id="rId9"/>
    <p:sldId id="294" r:id="rId10"/>
    <p:sldId id="279" r:id="rId11"/>
    <p:sldId id="281" r:id="rId12"/>
    <p:sldId id="280" r:id="rId13"/>
    <p:sldId id="282" r:id="rId14"/>
    <p:sldId id="283" r:id="rId15"/>
    <p:sldId id="284" r:id="rId16"/>
    <p:sldId id="285" r:id="rId17"/>
    <p:sldId id="286" r:id="rId18"/>
    <p:sldId id="298" r:id="rId19"/>
    <p:sldId id="299" r:id="rId20"/>
    <p:sldId id="303" r:id="rId21"/>
    <p:sldId id="297" r:id="rId22"/>
    <p:sldId id="306" r:id="rId23"/>
    <p:sldId id="300" r:id="rId24"/>
    <p:sldId id="304" r:id="rId25"/>
    <p:sldId id="305" r:id="rId26"/>
    <p:sldId id="307" r:id="rId27"/>
    <p:sldId id="260" r:id="rId28"/>
    <p:sldId id="264" r:id="rId29"/>
    <p:sldId id="278" r:id="rId30"/>
    <p:sldId id="277" r:id="rId31"/>
    <p:sldId id="269" r:id="rId32"/>
    <p:sldId id="270" r:id="rId33"/>
    <p:sldId id="301" r:id="rId34"/>
    <p:sldId id="302" r:id="rId35"/>
    <p:sldId id="271" r:id="rId36"/>
    <p:sldId id="268" r:id="rId37"/>
    <p:sldId id="276" r:id="rId38"/>
    <p:sldId id="288" r:id="rId39"/>
    <p:sldId id="291" r:id="rId40"/>
    <p:sldId id="292" r:id="rId41"/>
    <p:sldId id="293" r:id="rId42"/>
    <p:sldId id="289" r:id="rId43"/>
    <p:sldId id="290" r:id="rId44"/>
    <p:sldId id="308" r:id="rId45"/>
    <p:sldId id="27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211D1F"/>
    <a:srgbClr val="767171"/>
    <a:srgbClr val="FDFDFD"/>
    <a:srgbClr val="4C0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B9621-3DCC-407B-8E23-85695474FE47}" v="16" dt="2020-01-26T22:53:41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48" autoAdjust="0"/>
    <p:restoredTop sz="94660"/>
  </p:normalViewPr>
  <p:slideViewPr>
    <p:cSldViewPr snapToGrid="0">
      <p:cViewPr>
        <p:scale>
          <a:sx n="72" d="100"/>
          <a:sy n="72" d="100"/>
        </p:scale>
        <p:origin x="3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8T14:53:04.2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60 7619,'-14'-7'0,"-1"-3"0,0-3 0,-6-1 0,-2-1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D433-6253-425E-9B5E-039809C80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C91F1-C835-4AF4-8391-54C216FC9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EE49D-7ECC-4CA3-9E4B-24568F46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978CA-0860-49E6-932A-A957A0E7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C71A8-C157-4A0C-866B-1AD81EE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FBC9-937D-4782-B951-83C7741E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86B89-AA32-4619-9268-5FDE086C7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D989A-4C18-462E-83B8-7B5F7956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FD308-D6A8-45CA-9F44-2311D8BE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6B4A-5055-4846-BAE4-C9203A8A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E4C50-3354-4EB7-BD09-56D225449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F93DC-71DA-4F19-A7A3-1BCD02F64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B684F-B626-4BD8-B565-E19B52D30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C9009-83B0-4813-ABB1-A0977C194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D0D00-8D79-4CAF-8717-8F6E5263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0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24DBA-6A97-4762-A2E1-908B877AD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E232-B63A-4E85-A30D-466A7EF3D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3D75C-A6B6-4ACA-86B7-421574B7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54E09-E9C6-4D7F-AF91-B1AC6CDB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28C9-EEC0-4D24-9016-53F0A165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7E5A-F049-4C43-AC94-208E4B22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41F51-9A45-48E5-B4EE-2E1D54053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0C945-1390-4C1A-A952-520EC777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3A4D0-FF79-4E4D-B189-16BEC1F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7637F-7875-4DAD-93F7-653DE5EA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1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2FC7-0DBB-430A-8729-6EF397CC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5219D-DD40-4FAF-BEF8-641881863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E94D62-C423-43AE-9779-ECE3E8F64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49167-C89E-4AF6-A47A-3C6C85FD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113AF-89A0-43A0-8134-695A63D5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6F821-DD10-4A19-BD21-2039986C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111BB-F38C-44CE-9C76-0B17EA92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BB84E-1602-462D-8E59-862558912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C7649-21B0-4953-A943-4B3EC3D03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A3BBA-6433-4330-91C0-3EC236C16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1658C-AE7E-4264-AA9B-84A659F79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5E178C-CBBA-4158-BC16-2711CD5E2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80DD5-DC01-4149-A4BF-4A4CE11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1F2BA-955A-4992-9BDC-FF849CFC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F84B-13CD-49DB-B3E2-43D98364C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52D31B-2AF8-4BAA-B474-5E98551D0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BAAAF-485C-4765-B582-4F7B6E1D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5A6C6-A3AD-41D1-AD37-9571984D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28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758990-FE09-4E3D-86F9-C612902B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21B57-DEF9-4ABC-8FD6-501A4E37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57F5E-80C6-4638-80A5-C0412F96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6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9D8D-34BF-4A14-85C9-ADDFF0B6F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7B98D-BBB3-4901-B4E7-5F148BEBA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62292-819B-4E65-8392-5A6B0CB26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A64F1-1133-4CEB-B4B8-FE4F97C2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5DCC6-6DE6-4D2B-AEA5-3CCC272D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05BD9-2FEE-46C5-AA8D-0D15EEC2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835A6-6A49-4BEE-95AE-1D8508F0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4A9DD-CFE2-480E-A9FD-D1F7504D9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AB169-0E02-472C-AEA5-79C49AA9D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7231B-6629-410C-815A-8AE8E9B5E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24-A812-4C5D-9EA6-478AF312A001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F1F97-B1D3-451B-BB81-994DE138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AB224-DD5E-400C-98A0-53A3AC85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BE9B-332A-440F-AEF8-42407D464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0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7BC0B3-6D1E-447F-889E-DCA55E78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7213-AB08-40E3-B774-83F4DC381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72850-C5C7-49A4-92FF-1078BFFBC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</a:lstStyle>
          <a:p>
            <a:fld id="{011F8E24-A812-4C5D-9EA6-478AF312A001}" type="datetimeFigureOut">
              <a:rPr lang="en-US" smtClean="0"/>
              <a:pPr/>
              <a:t>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0F74B-8914-4D7C-863B-DAA555131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3DED0-C440-4457-8F26-838153991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</a:lstStyle>
          <a:p>
            <a:fld id="{D467BE9B-332A-440F-AEF8-42407D4643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1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Gill Sans MT" panose="020B0502020104020203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ill Sans MT" panose="020B0502020104020203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ill Sans MT" panose="020B0502020104020203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ill Sans MT" panose="020B0502020104020203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ill Sans MT" panose="020B0502020104020203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ill Sans MT" panose="020B0502020104020203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www.recoveryindiana.org/" TargetMode="External"/><Relationship Id="rId7" Type="http://schemas.openxmlformats.org/officeDocument/2006/relationships/image" Target="../media/image34.jpg"/><Relationship Id="rId2" Type="http://schemas.openxmlformats.org/officeDocument/2006/relationships/hyperlink" Target="mailto:bgeorge@mhai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www.iaprss.org/" TargetMode="External"/><Relationship Id="rId4" Type="http://schemas.openxmlformats.org/officeDocument/2006/relationships/hyperlink" Target="http://www.indianarecoverynetwork.or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community">
            <a:extLst>
              <a:ext uri="{FF2B5EF4-FFF2-40B4-BE49-F238E27FC236}">
                <a16:creationId xmlns:a16="http://schemas.microsoft.com/office/drawing/2014/main" id="{7BB26A01-7E29-438B-BB9E-EBC92E33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5D7575-D18F-44CF-927E-8979A4FBA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6739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Building Healthy Recovery Communities</a:t>
            </a:r>
          </a:p>
        </p:txBody>
      </p:sp>
    </p:spTree>
    <p:extLst>
      <p:ext uri="{BB962C8B-B14F-4D97-AF65-F5344CB8AC3E}">
        <p14:creationId xmlns:p14="http://schemas.microsoft.com/office/powerpoint/2010/main" val="4079289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BB31-8335-4214-B903-DC18DC00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34" y="2761957"/>
            <a:ext cx="11058331" cy="1194222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Four Dimensions of </a:t>
            </a:r>
            <a:r>
              <a:rPr lang="en-US" sz="6600" dirty="0">
                <a:solidFill>
                  <a:srgbClr val="FFD966"/>
                </a:solidFill>
              </a:rPr>
              <a:t>Recovery</a:t>
            </a:r>
            <a:r>
              <a:rPr lang="en-US" sz="6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006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rgbClr val="FFD966"/>
                </a:solidFill>
              </a:rPr>
              <a:t>Health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Home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Community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78184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</a:p>
          <a:p>
            <a:r>
              <a:rPr lang="en-US" sz="6800" dirty="0">
                <a:solidFill>
                  <a:srgbClr val="FFD966"/>
                </a:solidFill>
              </a:rPr>
              <a:t>Home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Community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2932042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Home</a:t>
            </a:r>
          </a:p>
          <a:p>
            <a:r>
              <a:rPr lang="en-US" sz="6800" dirty="0">
                <a:solidFill>
                  <a:srgbClr val="FFD966"/>
                </a:solidFill>
              </a:rPr>
              <a:t>Community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332050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/>
          </a:bodyPr>
          <a:lstStyle/>
          <a:p>
            <a:r>
              <a:rPr lang="en-US" sz="6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Home</a:t>
            </a:r>
          </a:p>
          <a:p>
            <a:r>
              <a:rPr lang="en-US" sz="68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Community</a:t>
            </a:r>
          </a:p>
          <a:p>
            <a:r>
              <a:rPr lang="en-US" sz="6800" dirty="0">
                <a:solidFill>
                  <a:srgbClr val="FFD966"/>
                </a:solidFill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28494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8566436-F39F-4A31-A5A0-24405ACE6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2" r="-1" b="7012"/>
          <a:stretch/>
        </p:blipFill>
        <p:spPr>
          <a:xfrm>
            <a:off x="0" y="10"/>
            <a:ext cx="7100888" cy="6857990"/>
          </a:xfrm>
          <a:custGeom>
            <a:avLst/>
            <a:gdLst>
              <a:gd name="connsiteX0" fmla="*/ 0 w 7009896"/>
              <a:gd name="connsiteY0" fmla="*/ 0 h 6858000"/>
              <a:gd name="connsiteX1" fmla="*/ 7009896 w 7009896"/>
              <a:gd name="connsiteY1" fmla="*/ 0 h 6858000"/>
              <a:gd name="connsiteX2" fmla="*/ 7009896 w 7009896"/>
              <a:gd name="connsiteY2" fmla="*/ 1 h 6858000"/>
              <a:gd name="connsiteX3" fmla="*/ 6295211 w 7009896"/>
              <a:gd name="connsiteY3" fmla="*/ 1 h 6858000"/>
              <a:gd name="connsiteX4" fmla="*/ 6195255 w 7009896"/>
              <a:gd name="connsiteY4" fmla="*/ 380651 h 6858000"/>
              <a:gd name="connsiteX5" fmla="*/ 6880029 w 7009896"/>
              <a:gd name="connsiteY5" fmla="*/ 6647018 h 6858000"/>
              <a:gd name="connsiteX6" fmla="*/ 6988280 w 7009896"/>
              <a:gd name="connsiteY6" fmla="*/ 6858000 h 6858000"/>
              <a:gd name="connsiteX7" fmla="*/ 0 w 700989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31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FE8F7-866F-47C0-B250-5E902C10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White House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761bf223-a82c-4d5f-bc82-b891c64847eb" descr="Image">
            <a:extLst>
              <a:ext uri="{FF2B5EF4-FFF2-40B4-BE49-F238E27FC236}">
                <a16:creationId xmlns:a16="http://schemas.microsoft.com/office/drawing/2014/main" id="{1027AD4A-3BF3-4E2B-B463-0DC9FA896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735"/>
          <a:stretch/>
        </p:blipFill>
        <p:spPr bwMode="auto">
          <a:xfrm rot="16200000">
            <a:off x="-709406" y="1348774"/>
            <a:ext cx="6214534" cy="41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76711-1893-45BB-B5C3-8DC9EE617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 r="46827"/>
          <a:stretch/>
        </p:blipFill>
        <p:spPr>
          <a:xfrm rot="54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C8E89-468E-4BBE-9D84-B7353646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D966"/>
                </a:solidFill>
              </a:rPr>
              <a:t>Boone County Jail Program</a:t>
            </a:r>
            <a:endParaRPr lang="en-US" sz="54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FD45DB-A6A0-4F56-B7AA-3F5B33C6B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16987" r="34752"/>
          <a:stretch/>
        </p:blipFill>
        <p:spPr>
          <a:xfrm>
            <a:off x="1634150" y="2426818"/>
            <a:ext cx="2850750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1BFF1A-6EE2-40CF-B835-2DDEFFC3E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1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67c1874e-10dc-4c4f-88b1-3bb610b55808" descr="Image">
            <a:extLst>
              <a:ext uri="{FF2B5EF4-FFF2-40B4-BE49-F238E27FC236}">
                <a16:creationId xmlns:a16="http://schemas.microsoft.com/office/drawing/2014/main" id="{30CD3F89-4323-47BC-8436-0E6E4D2D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666948"/>
            <a:ext cx="11658601" cy="489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678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8AC3408-A324-40C4-9670-B55247DF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64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17834D-EF75-4792-960E-ABF1DEB39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16D92C-39DF-4912-89C3-2C8DD1BA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+mj-lt"/>
                <a:cs typeface="+mj-cs"/>
              </a:rPr>
              <a:t>Brandon George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BB853-908C-47D5-9345-7462FADC3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+mn-lt"/>
                <a:cs typeface="+mn-cs"/>
              </a:rPr>
              <a:t>Executive Director, Indiana Addiction Issues Coalition</a:t>
            </a:r>
          </a:p>
        </p:txBody>
      </p:sp>
    </p:spTree>
    <p:extLst>
      <p:ext uri="{BB962C8B-B14F-4D97-AF65-F5344CB8AC3E}">
        <p14:creationId xmlns:p14="http://schemas.microsoft.com/office/powerpoint/2010/main" val="3480579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2FDEC-5689-49C1-B8E1-AEDD5FBD3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Family and Friends NY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>
            <a:extLst>
              <a:ext uri="{FF2B5EF4-FFF2-40B4-BE49-F238E27FC236}">
                <a16:creationId xmlns:a16="http://schemas.microsoft.com/office/drawing/2014/main" id="{4B0E7C73-2CFA-4071-9B61-84C6AF592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-2" b="-2"/>
          <a:stretch/>
        </p:blipFill>
        <p:spPr bwMode="auto">
          <a:xfrm>
            <a:off x="317635" y="307446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26A5936-D1BA-4932-A93A-87D73D66F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2" r="2" b="22214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3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f73a5b46-5173-44e0-892a-59d39fa4cda2" descr="Image">
            <a:extLst>
              <a:ext uri="{FF2B5EF4-FFF2-40B4-BE49-F238E27FC236}">
                <a16:creationId xmlns:a16="http://schemas.microsoft.com/office/drawing/2014/main" id="{5DFA5AB8-34DC-4B5F-8FCA-648814528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r="1" b="20459"/>
          <a:stretch/>
        </p:blipFill>
        <p:spPr bwMode="auto">
          <a:xfrm>
            <a:off x="1114426" y="10"/>
            <a:ext cx="9963149" cy="6857990"/>
          </a:xfrm>
          <a:custGeom>
            <a:avLst/>
            <a:gdLst>
              <a:gd name="connsiteX0" fmla="*/ 1593452 w 9948672"/>
              <a:gd name="connsiteY0" fmla="*/ 0 h 6858000"/>
              <a:gd name="connsiteX1" fmla="*/ 8355220 w 9948672"/>
              <a:gd name="connsiteY1" fmla="*/ 0 h 6858000"/>
              <a:gd name="connsiteX2" fmla="*/ 8491722 w 9948672"/>
              <a:gd name="connsiteY2" fmla="*/ 130333 h 6858000"/>
              <a:gd name="connsiteX3" fmla="*/ 9948672 w 9948672"/>
              <a:gd name="connsiteY3" fmla="*/ 3652838 h 6858000"/>
              <a:gd name="connsiteX4" fmla="*/ 8812775 w 9948672"/>
              <a:gd name="connsiteY4" fmla="*/ 6821583 h 6858000"/>
              <a:gd name="connsiteX5" fmla="*/ 8781276 w 9948672"/>
              <a:gd name="connsiteY5" fmla="*/ 6858000 h 6858000"/>
              <a:gd name="connsiteX6" fmla="*/ 1167397 w 9948672"/>
              <a:gd name="connsiteY6" fmla="*/ 6858000 h 6858000"/>
              <a:gd name="connsiteX7" fmla="*/ 1135897 w 9948672"/>
              <a:gd name="connsiteY7" fmla="*/ 6821583 h 6858000"/>
              <a:gd name="connsiteX8" fmla="*/ 0 w 9948672"/>
              <a:gd name="connsiteY8" fmla="*/ 3652838 h 6858000"/>
              <a:gd name="connsiteX9" fmla="*/ 1456950 w 9948672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solidFill>
            <a:srgbClr val="767171"/>
          </a:solidFill>
        </p:spPr>
      </p:pic>
    </p:spTree>
    <p:extLst>
      <p:ext uri="{BB962C8B-B14F-4D97-AF65-F5344CB8AC3E}">
        <p14:creationId xmlns:p14="http://schemas.microsoft.com/office/powerpoint/2010/main" val="4150427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5CBC73B-5E4F-4015-B7A7-F80D057B0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8" r="-1" b="263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7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top of a sandy beach&#10;&#10;Description automatically generated">
            <a:extLst>
              <a:ext uri="{FF2B5EF4-FFF2-40B4-BE49-F238E27FC236}">
                <a16:creationId xmlns:a16="http://schemas.microsoft.com/office/drawing/2014/main" id="{FB21672C-1AEE-40DE-B6C8-EA5F58450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9" r="1" b="1"/>
          <a:stretch/>
        </p:blipFill>
        <p:spPr>
          <a:xfrm>
            <a:off x="213360" y="10"/>
            <a:ext cx="11978640" cy="6857990"/>
          </a:xfrm>
          <a:custGeom>
            <a:avLst/>
            <a:gdLst>
              <a:gd name="connsiteX0" fmla="*/ 0 w 11841276"/>
              <a:gd name="connsiteY0" fmla="*/ 0 h 6858000"/>
              <a:gd name="connsiteX1" fmla="*/ 11841276 w 11841276"/>
              <a:gd name="connsiteY1" fmla="*/ 0 h 6858000"/>
              <a:gd name="connsiteX2" fmla="*/ 11841276 w 11841276"/>
              <a:gd name="connsiteY2" fmla="*/ 6858000 h 6858000"/>
              <a:gd name="connsiteX3" fmla="*/ 3176154 w 118412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8CA0C41-9332-42E9-BF4A-5DB3363BE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54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BB31-8335-4214-B903-DC18DC00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62101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Practical Approaches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47896-60F1-4254-A6E2-C2DEB71E5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95712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Building Recovery Ecosystems</a:t>
            </a:r>
          </a:p>
        </p:txBody>
      </p:sp>
    </p:spTree>
    <p:extLst>
      <p:ext uri="{BB962C8B-B14F-4D97-AF65-F5344CB8AC3E}">
        <p14:creationId xmlns:p14="http://schemas.microsoft.com/office/powerpoint/2010/main" val="811740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rgbClr val="FFD966"/>
                </a:solidFill>
              </a:rPr>
              <a:t>Recovery Support Services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Community Organizations (RCOs)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Community Centers (RCCs)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Residences</a:t>
            </a:r>
          </a:p>
        </p:txBody>
      </p:sp>
    </p:spTree>
    <p:extLst>
      <p:ext uri="{BB962C8B-B14F-4D97-AF65-F5344CB8AC3E}">
        <p14:creationId xmlns:p14="http://schemas.microsoft.com/office/powerpoint/2010/main" val="254657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D5B2-A059-479D-A489-B2AF788F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D966"/>
                </a:solidFill>
              </a:rPr>
              <a:t>What is Peer Recovery Support?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18E0D3-0ED3-45EA-BE15-E0FD74105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9" y="1575957"/>
            <a:ext cx="4898572" cy="5030214"/>
          </a:xfrm>
        </p:spPr>
      </p:pic>
    </p:spTree>
    <p:extLst>
      <p:ext uri="{BB962C8B-B14F-4D97-AF65-F5344CB8AC3E}">
        <p14:creationId xmlns:p14="http://schemas.microsoft.com/office/powerpoint/2010/main" val="323235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5A1ED-B491-4429-9FBD-7C02FE0F5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900" y="-90175"/>
            <a:ext cx="10593916" cy="113450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D966"/>
                </a:solidFill>
              </a:rPr>
              <a:t>Indiana Association of Peer Recovery Support Services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A250BC7-62AC-3348-AB7A-9963A64B0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7250" y="5989227"/>
            <a:ext cx="5154083" cy="456260"/>
          </a:xfrm>
        </p:spPr>
        <p:txBody>
          <a:bodyPr/>
          <a:lstStyle/>
          <a:p>
            <a:r>
              <a:rPr lang="en-US" dirty="0"/>
              <a:t>IAPRSS.ORG</a:t>
            </a:r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D2D5659-F4A7-4081-A2A1-CEDABB1F5C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16" y="1197215"/>
            <a:ext cx="6641483" cy="454543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842D005-E24C-B546-A113-619B256792C7}"/>
                  </a:ext>
                </a:extLst>
              </p14:cNvPr>
              <p14:cNvContentPartPr/>
              <p14:nvPr/>
            </p14:nvContentPartPr>
            <p14:xfrm>
              <a:off x="5307493" y="6598373"/>
              <a:ext cx="32040" cy="21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842D005-E24C-B546-A113-619B256792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2013" y="6583253"/>
                <a:ext cx="62640" cy="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0584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Support Services</a:t>
            </a:r>
          </a:p>
          <a:p>
            <a:r>
              <a:rPr lang="en-US" sz="5400" dirty="0">
                <a:solidFill>
                  <a:srgbClr val="FFD966"/>
                </a:solidFill>
              </a:rPr>
              <a:t>Recovery Community Organizations (RCOs)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Community Centers (RCCs)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Residences</a:t>
            </a:r>
          </a:p>
        </p:txBody>
      </p:sp>
    </p:spTree>
    <p:extLst>
      <p:ext uri="{BB962C8B-B14F-4D97-AF65-F5344CB8AC3E}">
        <p14:creationId xmlns:p14="http://schemas.microsoft.com/office/powerpoint/2010/main" val="2608871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Support Services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Community Organizations (RCOs)</a:t>
            </a:r>
          </a:p>
          <a:p>
            <a:r>
              <a:rPr lang="en-US" sz="5400" dirty="0">
                <a:solidFill>
                  <a:srgbClr val="FFD966"/>
                </a:solidFill>
              </a:rPr>
              <a:t>Recovery Community Centers (RCCs)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Residences</a:t>
            </a:r>
          </a:p>
        </p:txBody>
      </p:sp>
    </p:spTree>
    <p:extLst>
      <p:ext uri="{BB962C8B-B14F-4D97-AF65-F5344CB8AC3E}">
        <p14:creationId xmlns:p14="http://schemas.microsoft.com/office/powerpoint/2010/main" val="394665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BB31-8335-4214-B903-DC18DC00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82620"/>
            <a:ext cx="10515600" cy="792908"/>
          </a:xfrm>
        </p:spPr>
        <p:txBody>
          <a:bodyPr>
            <a:normAutofit/>
          </a:bodyPr>
          <a:lstStyle/>
          <a:p>
            <a:r>
              <a:rPr lang="en-US" sz="4800" dirty="0"/>
              <a:t>Is addiction REALLY a public health issue?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353CB-5A3B-475F-8E2A-87900A793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02516"/>
            <a:ext cx="10515600" cy="15001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While we acknowledge that it is a public health issue, it has not historically been treated as such. </a:t>
            </a:r>
          </a:p>
        </p:txBody>
      </p:sp>
    </p:spTree>
    <p:extLst>
      <p:ext uri="{BB962C8B-B14F-4D97-AF65-F5344CB8AC3E}">
        <p14:creationId xmlns:p14="http://schemas.microsoft.com/office/powerpoint/2010/main" val="232931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ecovery cafe pic">
            <a:extLst>
              <a:ext uri="{FF2B5EF4-FFF2-40B4-BE49-F238E27FC236}">
                <a16:creationId xmlns:a16="http://schemas.microsoft.com/office/drawing/2014/main" id="{E537B32D-91CB-469F-A9D9-FFC389C9E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3" y="0"/>
            <a:ext cx="5353879" cy="36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recovery cafe pic">
            <a:extLst>
              <a:ext uri="{FF2B5EF4-FFF2-40B4-BE49-F238E27FC236}">
                <a16:creationId xmlns:a16="http://schemas.microsoft.com/office/drawing/2014/main" id="{E6AEA1DF-5AFC-4941-9DCD-82125363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03" y="3636886"/>
            <a:ext cx="8585898" cy="31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2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Image result for non alcoholic bars">
            <a:extLst>
              <a:ext uri="{FF2B5EF4-FFF2-40B4-BE49-F238E27FC236}">
                <a16:creationId xmlns:a16="http://schemas.microsoft.com/office/drawing/2014/main" id="{1C23B783-CC40-4CAD-AB18-D8358E666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r="6410"/>
          <a:stretch/>
        </p:blipFill>
        <p:spPr bwMode="auto">
          <a:xfrm>
            <a:off x="393308" y="352931"/>
            <a:ext cx="4141103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non alcoholic bars">
            <a:extLst>
              <a:ext uri="{FF2B5EF4-FFF2-40B4-BE49-F238E27FC236}">
                <a16:creationId xmlns:a16="http://schemas.microsoft.com/office/drawing/2014/main" id="{760944A5-1015-4646-A544-B99635F5D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" r="-1" b="13427"/>
          <a:stretch/>
        </p:blipFill>
        <p:spPr bwMode="auto">
          <a:xfrm>
            <a:off x="4945336" y="357013"/>
            <a:ext cx="685335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Content Placeholder 8197">
            <a:extLst>
              <a:ext uri="{FF2B5EF4-FFF2-40B4-BE49-F238E27FC236}">
                <a16:creationId xmlns:a16="http://schemas.microsoft.com/office/drawing/2014/main" id="{FD7A624D-FC74-44BD-81A1-BB50717A8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/>
              <a:t>Sober Bars</a:t>
            </a:r>
          </a:p>
        </p:txBody>
      </p:sp>
    </p:spTree>
    <p:extLst>
      <p:ext uri="{BB962C8B-B14F-4D97-AF65-F5344CB8AC3E}">
        <p14:creationId xmlns:p14="http://schemas.microsoft.com/office/powerpoint/2010/main" val="810508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01655-06D9-49A1-B624-FE72604AD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49" y="1253330"/>
            <a:ext cx="10720873" cy="4606293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Support Services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Community Organizations (RCOs)</a:t>
            </a:r>
          </a:p>
          <a:p>
            <a:r>
              <a:rPr lang="en-US" sz="5400" dirty="0">
                <a:solidFill>
                  <a:schemeClr val="bg2">
                    <a:lumMod val="50000"/>
                    <a:alpha val="40000"/>
                  </a:schemeClr>
                </a:solidFill>
              </a:rPr>
              <a:t>Recovery Community Centers (RCCs)</a:t>
            </a:r>
          </a:p>
          <a:p>
            <a:r>
              <a:rPr lang="en-US" sz="5400" dirty="0">
                <a:solidFill>
                  <a:srgbClr val="FFD966"/>
                </a:solidFill>
              </a:rPr>
              <a:t>Recovery Residences</a:t>
            </a:r>
          </a:p>
        </p:txBody>
      </p:sp>
    </p:spTree>
    <p:extLst>
      <p:ext uri="{BB962C8B-B14F-4D97-AF65-F5344CB8AC3E}">
        <p14:creationId xmlns:p14="http://schemas.microsoft.com/office/powerpoint/2010/main" val="4156548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D4BB3-9E75-46D9-A9F2-ED58940DE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85" y="1919211"/>
            <a:ext cx="5789168" cy="276790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161809-9E87-41D5-BCFE-3D0156D9C92B}"/>
              </a:ext>
            </a:extLst>
          </p:cNvPr>
          <p:cNvSpPr/>
          <p:nvPr/>
        </p:nvSpPr>
        <p:spPr>
          <a:xfrm>
            <a:off x="3816991" y="4890782"/>
            <a:ext cx="4739780" cy="5956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www.indianarecoverynetwork.org</a:t>
            </a:r>
          </a:p>
        </p:txBody>
      </p:sp>
    </p:spTree>
    <p:extLst>
      <p:ext uri="{BB962C8B-B14F-4D97-AF65-F5344CB8AC3E}">
        <p14:creationId xmlns:p14="http://schemas.microsoft.com/office/powerpoint/2010/main" val="3732366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BB28-F27A-46EC-B2D7-BF5C7D05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D966"/>
                </a:solidFill>
              </a:rPr>
              <a:t>IRN: Health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5682CF-0728-48F9-BA69-81B922B02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35" y="1454150"/>
            <a:ext cx="6867330" cy="4614676"/>
          </a:xfrm>
        </p:spPr>
      </p:pic>
    </p:spTree>
    <p:extLst>
      <p:ext uri="{BB962C8B-B14F-4D97-AF65-F5344CB8AC3E}">
        <p14:creationId xmlns:p14="http://schemas.microsoft.com/office/powerpoint/2010/main" val="2937217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FEB39-4C19-1F46-BE1C-19D28DD0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51BC8-32BA-FA43-9F0C-2FDE97619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31458"/>
            <a:ext cx="5458883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D966"/>
                </a:solidFill>
              </a:rPr>
              <a:t>Civil Legal Aid </a:t>
            </a:r>
          </a:p>
          <a:p>
            <a:r>
              <a:rPr lang="en-US" dirty="0" err="1">
                <a:solidFill>
                  <a:srgbClr val="FFD966"/>
                </a:solidFill>
              </a:rPr>
              <a:t>Tedx</a:t>
            </a:r>
            <a:r>
              <a:rPr lang="en-US" dirty="0">
                <a:solidFill>
                  <a:srgbClr val="FFD966"/>
                </a:solidFill>
              </a:rPr>
              <a:t> Talk: </a:t>
            </a:r>
            <a:r>
              <a:rPr lang="en-US" strike="sngStrike" dirty="0">
                <a:solidFill>
                  <a:srgbClr val="FFD966"/>
                </a:solidFill>
              </a:rPr>
              <a:t>Junkie </a:t>
            </a:r>
            <a:r>
              <a:rPr lang="en-US" dirty="0">
                <a:solidFill>
                  <a:srgbClr val="FFD966"/>
                </a:solidFill>
              </a:rPr>
              <a:t>Human Revolution </a:t>
            </a:r>
          </a:p>
          <a:p>
            <a:r>
              <a:rPr lang="en-US" dirty="0">
                <a:solidFill>
                  <a:srgbClr val="FFD966"/>
                </a:solidFill>
              </a:rPr>
              <a:t>White House</a:t>
            </a:r>
          </a:p>
          <a:p>
            <a:r>
              <a:rPr lang="en-US" dirty="0">
                <a:solidFill>
                  <a:srgbClr val="FFD966"/>
                </a:solidFill>
              </a:rPr>
              <a:t>Faces and Voices of Recovery</a:t>
            </a:r>
          </a:p>
          <a:p>
            <a:r>
              <a:rPr lang="en-US" dirty="0">
                <a:solidFill>
                  <a:srgbClr val="FFD966"/>
                </a:solidFill>
              </a:rPr>
              <a:t>Bureau of Justice Assistance</a:t>
            </a:r>
          </a:p>
          <a:p>
            <a:r>
              <a:rPr lang="en-US" dirty="0">
                <a:solidFill>
                  <a:srgbClr val="FFD966"/>
                </a:solidFill>
              </a:rPr>
              <a:t>National Judicial Opioid Task Force</a:t>
            </a:r>
          </a:p>
          <a:p>
            <a:r>
              <a:rPr lang="en-US" dirty="0">
                <a:solidFill>
                  <a:srgbClr val="FFD966"/>
                </a:solidFill>
              </a:rPr>
              <a:t>SAMHSA: Opioid Response Network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689E2-8E34-154A-AF0E-D81CD3CB6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31458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D966"/>
                </a:solidFill>
              </a:rPr>
              <a:t>Governor Holcomb’s Office</a:t>
            </a:r>
          </a:p>
          <a:p>
            <a:r>
              <a:rPr lang="en-US" dirty="0">
                <a:solidFill>
                  <a:srgbClr val="FFD966"/>
                </a:solidFill>
              </a:rPr>
              <a:t>Indiana State Health Department</a:t>
            </a:r>
          </a:p>
          <a:p>
            <a:r>
              <a:rPr lang="en-US" dirty="0">
                <a:solidFill>
                  <a:srgbClr val="FFD966"/>
                </a:solidFill>
              </a:rPr>
              <a:t>Indiana Supreme Court</a:t>
            </a:r>
          </a:p>
          <a:p>
            <a:r>
              <a:rPr lang="en-US" dirty="0">
                <a:solidFill>
                  <a:srgbClr val="FFD966"/>
                </a:solidFill>
              </a:rPr>
              <a:t>Division of Mental Health and Addiction</a:t>
            </a:r>
          </a:p>
          <a:p>
            <a:r>
              <a:rPr lang="en-US" dirty="0">
                <a:solidFill>
                  <a:srgbClr val="FFD966"/>
                </a:solidFill>
              </a:rPr>
              <a:t>Indiana Recovery Council: Do you speak stigma? </a:t>
            </a:r>
            <a:r>
              <a:rPr lang="en-US" dirty="0" err="1">
                <a:solidFill>
                  <a:srgbClr val="FFD966"/>
                </a:solidFill>
              </a:rPr>
              <a:t>Stigmaneverhelps.com</a:t>
            </a:r>
            <a:endParaRPr lang="en-US" dirty="0">
              <a:solidFill>
                <a:srgbClr val="FFD966"/>
              </a:solidFill>
            </a:endParaRPr>
          </a:p>
          <a:p>
            <a:r>
              <a:rPr lang="en-US" dirty="0">
                <a:solidFill>
                  <a:srgbClr val="FFD966"/>
                </a:solidFill>
              </a:rPr>
              <a:t>IN State Museum: FIX Exhibit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51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81E25-A382-664D-9BF9-2E606A690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82565"/>
            <a:ext cx="5006336" cy="3181684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DFDFD"/>
                </a:solidFill>
              </a:rPr>
              <a:t>Civil Legal Aid </a:t>
            </a:r>
          </a:p>
          <a:p>
            <a:pPr lvl="1"/>
            <a:r>
              <a:rPr lang="en-US" sz="2000" dirty="0">
                <a:solidFill>
                  <a:srgbClr val="FDFDFD"/>
                </a:solidFill>
              </a:rPr>
              <a:t>Licenses</a:t>
            </a:r>
          </a:p>
          <a:p>
            <a:pPr lvl="1"/>
            <a:r>
              <a:rPr lang="en-US" sz="2000" dirty="0">
                <a:solidFill>
                  <a:srgbClr val="FDFDFD"/>
                </a:solidFill>
              </a:rPr>
              <a:t>Debt</a:t>
            </a:r>
          </a:p>
          <a:p>
            <a:pPr lvl="1"/>
            <a:r>
              <a:rPr lang="en-US" sz="2000" dirty="0">
                <a:solidFill>
                  <a:srgbClr val="FDFDFD"/>
                </a:solidFill>
              </a:rPr>
              <a:t>Housing</a:t>
            </a:r>
          </a:p>
          <a:p>
            <a:pPr lvl="1"/>
            <a:r>
              <a:rPr lang="en-US" sz="2000" dirty="0">
                <a:solidFill>
                  <a:srgbClr val="FDFDFD"/>
                </a:solidFill>
              </a:rPr>
              <a:t>Expungements</a:t>
            </a:r>
          </a:p>
          <a:p>
            <a:pPr lvl="1"/>
            <a:endParaRPr lang="en-US" sz="2000" dirty="0">
              <a:solidFill>
                <a:srgbClr val="FDFDFD"/>
              </a:solidFill>
            </a:endParaRPr>
          </a:p>
          <a:p>
            <a:r>
              <a:rPr lang="en-US" sz="2400" dirty="0">
                <a:solidFill>
                  <a:srgbClr val="FDFDFD"/>
                </a:solidFill>
              </a:rPr>
              <a:t>Louisville, D.C., Detroit, Nashville, Chicago, Indianapolis, San Francisco</a:t>
            </a:r>
          </a:p>
        </p:txBody>
      </p:sp>
      <p:sp>
        <p:nvSpPr>
          <p:cNvPr id="9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7464D-5BAB-2B4E-87E5-FA245C9FE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937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9F79AA-697D-C549-B3C6-87A4374CEC79}"/>
              </a:ext>
            </a:extLst>
          </p:cNvPr>
          <p:cNvSpPr txBox="1"/>
          <p:nvPr/>
        </p:nvSpPr>
        <p:spPr>
          <a:xfrm>
            <a:off x="899583" y="508001"/>
            <a:ext cx="316441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700" b="1" dirty="0">
                <a:ln/>
                <a:solidFill>
                  <a:srgbClr val="FFD966"/>
                </a:solidFill>
              </a:rPr>
              <a:t>Legal </a:t>
            </a:r>
            <a:br>
              <a:rPr lang="en-US" sz="4700" b="1" dirty="0">
                <a:ln/>
                <a:solidFill>
                  <a:srgbClr val="FFD966"/>
                </a:solidFill>
              </a:rPr>
            </a:br>
            <a:r>
              <a:rPr lang="en-US" sz="4700" b="1" dirty="0">
                <a:ln/>
                <a:solidFill>
                  <a:srgbClr val="FFD966"/>
                </a:solidFill>
              </a:rPr>
              <a:t>Services </a:t>
            </a:r>
          </a:p>
          <a:p>
            <a:pPr algn="l"/>
            <a:r>
              <a:rPr lang="en-US" sz="4700" b="1" dirty="0">
                <a:ln/>
                <a:solidFill>
                  <a:srgbClr val="FFD966"/>
                </a:solidFill>
              </a:rPr>
              <a:t>Corporation</a:t>
            </a:r>
            <a:endParaRPr lang="en-US" sz="4700" dirty="0"/>
          </a:p>
        </p:txBody>
      </p:sp>
    </p:spTree>
    <p:extLst>
      <p:ext uri="{BB962C8B-B14F-4D97-AF65-F5344CB8AC3E}">
        <p14:creationId xmlns:p14="http://schemas.microsoft.com/office/powerpoint/2010/main" val="130214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E134-814A-5B43-9797-991F88059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35" y="318598"/>
            <a:ext cx="11403633" cy="1404669"/>
          </a:xfrm>
        </p:spPr>
        <p:txBody>
          <a:bodyPr/>
          <a:lstStyle/>
          <a:p>
            <a:r>
              <a:rPr lang="en-US" dirty="0">
                <a:solidFill>
                  <a:srgbClr val="FFD966"/>
                </a:solidFill>
              </a:rPr>
              <a:t>National Judicial Opioid Task Force</a:t>
            </a:r>
            <a:r>
              <a:rPr lang="en-US" dirty="0"/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EC2540E-BA48-7C4B-A527-E0C443630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353" y="5558568"/>
            <a:ext cx="9144000" cy="626212"/>
          </a:xfrm>
        </p:spPr>
        <p:txBody>
          <a:bodyPr/>
          <a:lstStyle/>
          <a:p>
            <a:r>
              <a:rPr lang="en-US" dirty="0"/>
              <a:t>NCSC.ORG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D9FD4-C6C2-4846-A346-7D2BE1643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841" y="2073979"/>
            <a:ext cx="2518294" cy="313387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5A29200-E088-404A-99D2-FB99576BE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53" y="2073979"/>
            <a:ext cx="4015621" cy="30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04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8A370-CA41-6643-8ABD-CA0D34CE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D966"/>
                </a:solidFill>
              </a:rPr>
              <a:t>Opioid Response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9020D-3C02-AE46-8415-D2429E158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OpioidResponseNetwork.org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EA6E3DDE-78E3-D542-9E44-E694F4106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6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467782-EC4D-BE43-829B-02596FD5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428750"/>
            <a:ext cx="8911167" cy="445558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01C342C-6B76-5C47-A154-44409681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10884"/>
            <a:ext cx="11226800" cy="1325563"/>
          </a:xfrm>
        </p:spPr>
        <p:txBody>
          <a:bodyPr/>
          <a:lstStyle/>
          <a:p>
            <a:r>
              <a:rPr lang="en-US" dirty="0">
                <a:solidFill>
                  <a:srgbClr val="FFD966"/>
                </a:solidFill>
              </a:rPr>
              <a:t>Indiana Recovery Council: Do you Speak Stigma?</a:t>
            </a:r>
          </a:p>
        </p:txBody>
      </p:sp>
    </p:spTree>
    <p:extLst>
      <p:ext uri="{BB962C8B-B14F-4D97-AF65-F5344CB8AC3E}">
        <p14:creationId xmlns:p14="http://schemas.microsoft.com/office/powerpoint/2010/main" val="24463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ndol Mill 30mph GIF - RandolMill 30mph Cops GIFs">
            <a:extLst>
              <a:ext uri="{FF2B5EF4-FFF2-40B4-BE49-F238E27FC236}">
                <a16:creationId xmlns:a16="http://schemas.microsoft.com/office/drawing/2014/main" id="{5D98A208-A944-45B7-BF4C-C5862052CC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46" y="1221995"/>
            <a:ext cx="5925005" cy="44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32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D6B2-EB16-914D-BF33-46346A17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en-US" dirty="0">
                <a:solidFill>
                  <a:srgbClr val="FFD966"/>
                </a:solidFill>
              </a:rPr>
              <a:t> Indiana State Museum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3D54EB-252F-0943-9274-3A13B70F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1915319"/>
            <a:ext cx="7715250" cy="4171950"/>
          </a:xfrm>
        </p:spPr>
      </p:pic>
    </p:spTree>
    <p:extLst>
      <p:ext uri="{BB962C8B-B14F-4D97-AF65-F5344CB8AC3E}">
        <p14:creationId xmlns:p14="http://schemas.microsoft.com/office/powerpoint/2010/main" val="2226356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AD88-3F8E-4CB0-86E4-55A041F4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804334"/>
            <a:ext cx="5277333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D966"/>
                </a:solidFill>
              </a:rPr>
              <a:t>Questions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FEFD-AD61-423F-A498-3EC22733B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403466"/>
            <a:ext cx="4558309" cy="36502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Brandon George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Director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Indiana Addiction Issues Coalition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bgeorge@mhai.net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www.recoveryindiana.org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www.indianarecoverynetwork.org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www.iaprss.org</a:t>
            </a:r>
            <a:r>
              <a:rPr lang="en-US" sz="2400" dirty="0"/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E4AFC-07BC-4686-8159-8908BBC39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93" y="532096"/>
            <a:ext cx="4246259" cy="14968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2B32DA-E553-4046-AAFB-060AACC48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31" y="3614678"/>
            <a:ext cx="2366736" cy="1131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A2BEC-9439-4C2B-BA5A-2B9A2D2603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889" y="4827269"/>
            <a:ext cx="1454574" cy="188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17A6C53-AA1F-4F90-8E7E-B2761496BA07}"/>
              </a:ext>
            </a:extLst>
          </p:cNvPr>
          <p:cNvSpPr txBox="1"/>
          <p:nvPr/>
        </p:nvSpPr>
        <p:spPr>
          <a:xfrm>
            <a:off x="1308683" y="4924788"/>
            <a:ext cx="2148549" cy="812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A2A11-88D2-4946-A938-616E1B6C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702DC-A430-44B6-805C-6C7B18E2F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396652" cy="82391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D966"/>
                </a:solidFill>
              </a:rPr>
              <a:t>Jodi Miller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010D4-BD55-4B25-9D50-B341D5CCB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7965"/>
            <a:ext cx="3232717" cy="3684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Deputy Director</a:t>
            </a:r>
          </a:p>
          <a:p>
            <a:pPr marL="0" indent="0">
              <a:buNone/>
            </a:pPr>
            <a:r>
              <a:rPr lang="en-US" dirty="0"/>
              <a:t>Indiana Addiction Issues Coalition</a:t>
            </a:r>
          </a:p>
          <a:p>
            <a:pPr marL="0" indent="0">
              <a:buNone/>
            </a:pPr>
            <a:r>
              <a:rPr lang="en-US" dirty="0" err="1"/>
              <a:t>Jmiller@mhai.net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151977-C0B2-47AD-8EE9-46FD13932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46935" y="1870505"/>
            <a:ext cx="3248637" cy="63972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D966"/>
                </a:solidFill>
              </a:rPr>
              <a:t>Justin Beattey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2253FA-6929-4B57-8385-B4F852F0D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11943" y="2505075"/>
            <a:ext cx="2936668" cy="3684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Manager, Peer Supports</a:t>
            </a:r>
          </a:p>
          <a:p>
            <a:pPr marL="0" indent="0">
              <a:buNone/>
            </a:pPr>
            <a:r>
              <a:rPr lang="en-US" dirty="0"/>
              <a:t>Indiana Addiction Issues Coalition</a:t>
            </a:r>
          </a:p>
          <a:p>
            <a:pPr marL="0" indent="0">
              <a:buNone/>
            </a:pPr>
            <a:r>
              <a:rPr lang="en-US" dirty="0"/>
              <a:t>jbeattey@mhai.net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976E71E-0DDC-4F9D-B11C-6140EDC20B0F}"/>
              </a:ext>
            </a:extLst>
          </p:cNvPr>
          <p:cNvSpPr txBox="1">
            <a:spLocks/>
          </p:cNvSpPr>
          <p:nvPr/>
        </p:nvSpPr>
        <p:spPr>
          <a:xfrm>
            <a:off x="7720840" y="1694053"/>
            <a:ext cx="340532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D966"/>
                </a:solidFill>
              </a:rPr>
              <a:t>Heather Rodriguez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49AF55-765A-453A-A0FB-1689FCFF2C61}"/>
              </a:ext>
            </a:extLst>
          </p:cNvPr>
          <p:cNvSpPr txBox="1">
            <a:spLocks/>
          </p:cNvSpPr>
          <p:nvPr/>
        </p:nvSpPr>
        <p:spPr>
          <a:xfrm>
            <a:off x="7720840" y="2468526"/>
            <a:ext cx="409924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Manager, Recovery Community Development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Indiana Addiction Issues Coalition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hrodriguez@mhai.net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2F405-AB4A-4A68-8962-418AD1440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81" y="4924788"/>
            <a:ext cx="2299551" cy="812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4812C-DED8-4444-8E27-CB771498A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41" y="5019005"/>
            <a:ext cx="1284759" cy="1662826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8BADA60-B49A-459A-A5D9-6795EBC57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98" y="5019005"/>
            <a:ext cx="2125731" cy="10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BB31-8335-4214-B903-DC18DC00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682620"/>
            <a:ext cx="11068229" cy="792908"/>
          </a:xfrm>
        </p:spPr>
        <p:txBody>
          <a:bodyPr>
            <a:normAutofit/>
          </a:bodyPr>
          <a:lstStyle/>
          <a:p>
            <a:r>
              <a:rPr lang="en-US" sz="4800" dirty="0"/>
              <a:t>Substance use disorder is a chronic disease.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353CB-5A3B-475F-8E2A-87900A793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02516"/>
            <a:ext cx="10515600" cy="1500187"/>
          </a:xfrm>
        </p:spPr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But our treatment </a:t>
            </a:r>
            <a:r>
              <a:rPr lang="en-US" sz="2800" dirty="0">
                <a:solidFill>
                  <a:srgbClr val="FFD966"/>
                </a:solidFill>
              </a:rPr>
              <a:t>modalities</a:t>
            </a:r>
            <a:r>
              <a:rPr lang="en-US" sz="28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 are not reflective of this. </a:t>
            </a:r>
          </a:p>
        </p:txBody>
      </p:sp>
    </p:spTree>
    <p:extLst>
      <p:ext uri="{BB962C8B-B14F-4D97-AF65-F5344CB8AC3E}">
        <p14:creationId xmlns:p14="http://schemas.microsoft.com/office/powerpoint/2010/main" val="53814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umpster fire GIF">
            <a:extLst>
              <a:ext uri="{FF2B5EF4-FFF2-40B4-BE49-F238E27FC236}">
                <a16:creationId xmlns:a16="http://schemas.microsoft.com/office/drawing/2014/main" id="{1D601CCE-D2FA-4E62-8C69-0E45937CB06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6" y="1472090"/>
            <a:ext cx="6188631" cy="391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5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0C78-DE99-47B3-84A1-232A1840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goal?</a:t>
            </a:r>
          </a:p>
        </p:txBody>
      </p:sp>
    </p:spTree>
    <p:extLst>
      <p:ext uri="{BB962C8B-B14F-4D97-AF65-F5344CB8AC3E}">
        <p14:creationId xmlns:p14="http://schemas.microsoft.com/office/powerpoint/2010/main" val="1343504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65AF-83A7-4A4C-9A70-F20ADDF5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04129"/>
            <a:ext cx="10515600" cy="1358346"/>
          </a:xfrm>
        </p:spPr>
        <p:txBody>
          <a:bodyPr/>
          <a:lstStyle/>
          <a:p>
            <a:r>
              <a:rPr lang="en-US"/>
              <a:t>Treatment?</a:t>
            </a:r>
            <a:endParaRPr lang="en-US" dirty="0"/>
          </a:p>
        </p:txBody>
      </p:sp>
      <p:pic>
        <p:nvPicPr>
          <p:cNvPr id="1026" name="Picture 2" descr="teen wolf dylan obrien GIF">
            <a:extLst>
              <a:ext uri="{FF2B5EF4-FFF2-40B4-BE49-F238E27FC236}">
                <a16:creationId xmlns:a16="http://schemas.microsoft.com/office/drawing/2014/main" id="{304C288B-7862-4D17-976C-31F193E2F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37" y="1272210"/>
            <a:ext cx="5122546" cy="34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23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B7A64-4C9C-47AD-A7C8-2AFCB920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48000"/>
            <a:ext cx="10515600" cy="151447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D966"/>
                </a:solidFill>
              </a:rPr>
              <a:t>Recovery!</a:t>
            </a:r>
            <a:endParaRPr lang="en-US" sz="8000" dirty="0"/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D095724-EA25-4585-8F37-E4DA23A7F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7" y="285749"/>
            <a:ext cx="4057650" cy="60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18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C65D281072D42A8C05610810FBC61" ma:contentTypeVersion="12" ma:contentTypeDescription="Create a new document." ma:contentTypeScope="" ma:versionID="98e646f1cf9c84793c592adead6814cf">
  <xsd:schema xmlns:xsd="http://www.w3.org/2001/XMLSchema" xmlns:xs="http://www.w3.org/2001/XMLSchema" xmlns:p="http://schemas.microsoft.com/office/2006/metadata/properties" xmlns:ns3="49a89c27-64a3-4f16-b0cc-7d7723076795" xmlns:ns4="045010b2-2e27-4a2b-aea6-dfb0657ac8ed" targetNamespace="http://schemas.microsoft.com/office/2006/metadata/properties" ma:root="true" ma:fieldsID="1e8e600e070c6ae5be608930ed1b0c91" ns3:_="" ns4:_="">
    <xsd:import namespace="49a89c27-64a3-4f16-b0cc-7d7723076795"/>
    <xsd:import namespace="045010b2-2e27-4a2b-aea6-dfb0657ac8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89c27-64a3-4f16-b0cc-7d7723076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5010b2-2e27-4a2b-aea6-dfb0657ac8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944679-C6C2-4B5E-AB0F-18A8207F9E4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9a89c27-64a3-4f16-b0cc-7d7723076795"/>
    <ds:schemaRef ds:uri="045010b2-2e27-4a2b-aea6-dfb0657ac8e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DB96F7-2461-4721-A183-AAC41B149B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0896F9-5F7E-4AA9-B423-D9EC06155DE5}">
  <ds:schemaRefs>
    <ds:schemaRef ds:uri="http://purl.org/dc/elements/1.1/"/>
    <ds:schemaRef ds:uri="http://schemas.microsoft.com/office/infopath/2007/PartnerControls"/>
    <ds:schemaRef ds:uri="http://www.w3.org/XML/1998/namespace"/>
    <ds:schemaRef ds:uri="045010b2-2e27-4a2b-aea6-dfb0657ac8ed"/>
    <ds:schemaRef ds:uri="49a89c27-64a3-4f16-b0cc-7d7723076795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391</Words>
  <Application>Microsoft Office PowerPoint</Application>
  <PresentationFormat>Widescreen</PresentationFormat>
  <Paragraphs>104</Paragraphs>
  <Slides>42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Gill Sans MT</vt:lpstr>
      <vt:lpstr>Office Theme</vt:lpstr>
      <vt:lpstr>Building Healthy Recovery Communities</vt:lpstr>
      <vt:lpstr>Brandon George</vt:lpstr>
      <vt:lpstr>Is addiction REALLY a public health issue?</vt:lpstr>
      <vt:lpstr>PowerPoint Presentation</vt:lpstr>
      <vt:lpstr>Substance use disorder is a chronic disease.</vt:lpstr>
      <vt:lpstr>PowerPoint Presentation</vt:lpstr>
      <vt:lpstr>What is our goal?</vt:lpstr>
      <vt:lpstr>Treatment?</vt:lpstr>
      <vt:lpstr>Recovery!</vt:lpstr>
      <vt:lpstr>Four Dimensions of Recovery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House</vt:lpstr>
      <vt:lpstr>Boone County Jail Program</vt:lpstr>
      <vt:lpstr>PowerPoint Presentation</vt:lpstr>
      <vt:lpstr>PowerPoint Presentation</vt:lpstr>
      <vt:lpstr>Family and Friends NY</vt:lpstr>
      <vt:lpstr>PowerPoint Presentation</vt:lpstr>
      <vt:lpstr>PowerPoint Presentation</vt:lpstr>
      <vt:lpstr>PowerPoint Presentation</vt:lpstr>
      <vt:lpstr>Practical Approaches</vt:lpstr>
      <vt:lpstr>PowerPoint Presentation</vt:lpstr>
      <vt:lpstr>What is Peer Recovery Support?</vt:lpstr>
      <vt:lpstr>Indiana Association of Peer Recovery Support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IRN: Health</vt:lpstr>
      <vt:lpstr>Projects</vt:lpstr>
      <vt:lpstr>PowerPoint Presentation</vt:lpstr>
      <vt:lpstr>National Judicial Opioid Task Force </vt:lpstr>
      <vt:lpstr>Opioid Response Network</vt:lpstr>
      <vt:lpstr>Indiana Recovery Council: Do you Speak Stigma?</vt:lpstr>
      <vt:lpstr>                 Indiana State Museum </vt:lpstr>
      <vt:lpstr>Questions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Healthy Recovery Communities</dc:title>
  <dc:creator>Brandon George</dc:creator>
  <cp:lastModifiedBy>Brandon George</cp:lastModifiedBy>
  <cp:revision>3</cp:revision>
  <dcterms:created xsi:type="dcterms:W3CDTF">2020-01-26T22:49:55Z</dcterms:created>
  <dcterms:modified xsi:type="dcterms:W3CDTF">2020-01-27T00:11:37Z</dcterms:modified>
</cp:coreProperties>
</file>